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9"/>
  </p:notesMasterIdLst>
  <p:sldIdLst>
    <p:sldId id="2076138289" r:id="rId7"/>
    <p:sldId id="2076138279" r:id="rId8"/>
    <p:sldId id="2076138263" r:id="rId9"/>
    <p:sldId id="2076138272" r:id="rId10"/>
    <p:sldId id="2076138282" r:id="rId11"/>
    <p:sldId id="2076138283" r:id="rId12"/>
    <p:sldId id="2076138284" r:id="rId13"/>
    <p:sldId id="2076138285" r:id="rId14"/>
    <p:sldId id="2076138271" r:id="rId15"/>
    <p:sldId id="256" r:id="rId16"/>
    <p:sldId id="257" r:id="rId17"/>
    <p:sldId id="2076138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89"/>
            <p14:sldId id="2076138279"/>
            <p14:sldId id="2076138263"/>
            <p14:sldId id="2076138272"/>
            <p14:sldId id="2076138282"/>
            <p14:sldId id="2076138283"/>
            <p14:sldId id="2076138284"/>
            <p14:sldId id="2076138285"/>
            <p14:sldId id="2076138271"/>
            <p14:sldId id="256"/>
            <p14:sldId id="257"/>
            <p14:sldId id="2076138261"/>
          </p14:sldIdLst>
        </p14:section>
      </p14:sectionLst>
    </p:ext>
    <p:ext uri="{EFAFB233-063F-42B5-8137-9DF3F51BA10A}">
      <p15:sldGuideLst xmlns:p15="http://schemas.microsoft.com/office/powerpoint/2012/main">
        <p15:guide id="1" orient="horz" pos="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00B0F0"/>
    <a:srgbClr val="32145A"/>
    <a:srgbClr val="F2F2F2"/>
    <a:srgbClr val="5C2D91"/>
    <a:srgbClr val="B4A0FF"/>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2" d="100"/>
          <a:sy n="162" d="100"/>
        </p:scale>
        <p:origin x="76" y="96"/>
      </p:cViewPr>
      <p:guideLst>
        <p:guide orient="horz" pos="672"/>
        <p:guide pos="3840"/>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2/22/2021 6:06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642704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8.png"/><Relationship Id="rId1" Type="http://schemas.openxmlformats.org/officeDocument/2006/relationships/slideLayout" Target="../slideLayouts/slideLayout4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4</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solidFill>
                  <a:srgbClr val="32145A"/>
                </a:solidFill>
              </a:rPr>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a:xfrm>
            <a:off x="584200" y="1435504"/>
            <a:ext cx="11018520" cy="4880247"/>
          </a:xfrm>
        </p:spPr>
        <p:txBody>
          <a:bodyPr/>
          <a:lstStyle/>
          <a:p>
            <a:pPr>
              <a:lnSpc>
                <a:spcPct val="150000"/>
              </a:lnSpc>
            </a:pPr>
            <a:r>
              <a:rPr lang="en-US" sz="2400" dirty="0">
                <a:latin typeface="+mn-lt"/>
              </a:rPr>
              <a:t>Never trust already existing data or structure</a:t>
            </a:r>
          </a:p>
          <a:p>
            <a:pPr>
              <a:lnSpc>
                <a:spcPct val="150000"/>
              </a:lnSpc>
            </a:pPr>
            <a:r>
              <a:rPr lang="en-US" sz="2400" dirty="0">
                <a:latin typeface="+mn-lt"/>
              </a:rPr>
              <a:t>Make sure you run your data processes “pedal to the metal” </a:t>
            </a:r>
          </a:p>
          <a:p>
            <a:pPr>
              <a:lnSpc>
                <a:spcPct val="150000"/>
              </a:lnSpc>
            </a:pPr>
            <a:r>
              <a:rPr lang="en-US" sz="2400" dirty="0">
                <a:latin typeface="+mn-lt"/>
              </a:rPr>
              <a:t>Always work on small subsets first</a:t>
            </a:r>
          </a:p>
          <a:p>
            <a:pPr>
              <a:lnSpc>
                <a:spcPct val="150000"/>
              </a:lnSpc>
            </a:pPr>
            <a:r>
              <a:rPr lang="en-US" sz="2400" dirty="0">
                <a:latin typeface="+mn-lt"/>
              </a:rPr>
              <a:t>Assume all files are “bad” – “good” is just a nice surprise</a:t>
            </a:r>
          </a:p>
          <a:p>
            <a:pPr>
              <a:lnSpc>
                <a:spcPct val="150000"/>
              </a:lnSpc>
            </a:pPr>
            <a:r>
              <a:rPr lang="en-US" sz="2400" dirty="0">
                <a:latin typeface="+mn-lt"/>
              </a:rPr>
              <a:t>Fail fast, change optics even faster</a:t>
            </a:r>
          </a:p>
          <a:p>
            <a:pPr>
              <a:lnSpc>
                <a:spcPct val="150000"/>
              </a:lnSpc>
            </a:pPr>
            <a:r>
              <a:rPr lang="en-US" sz="2400" dirty="0">
                <a:latin typeface="+mn-lt"/>
              </a:rPr>
              <a:t>Don’t be shy of moving out of the SQL world</a:t>
            </a:r>
          </a:p>
          <a:p>
            <a:pPr>
              <a:lnSpc>
                <a:spcPct val="150000"/>
              </a:lnSpc>
            </a:pPr>
            <a:r>
              <a:rPr lang="en-US" sz="2400" dirty="0">
                <a:latin typeface="+mn-lt"/>
              </a:rPr>
              <a:t>Think outside of the box</a:t>
            </a:r>
          </a:p>
          <a:p>
            <a:pPr>
              <a:lnSpc>
                <a:spcPct val="150000"/>
              </a:lnSpc>
            </a:pPr>
            <a:r>
              <a:rPr lang="en-US" sz="2400" dirty="0">
                <a:latin typeface="+mn-lt"/>
              </a:rPr>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solidFill>
                  <a:srgbClr val="32145A"/>
                </a:solidFill>
              </a:rPr>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a:xfrm>
            <a:off x="584200" y="1435504"/>
            <a:ext cx="11018520" cy="2142125"/>
          </a:xfrm>
        </p:spPr>
        <p:txBody>
          <a:bodyPr/>
          <a:lstStyle/>
          <a:p>
            <a:r>
              <a:rPr lang="en-US" sz="2400" dirty="0">
                <a:latin typeface="+mn-lt"/>
              </a:rPr>
              <a:t>The days of “I know only SQL” and “I’m a pure DE/DS, I hate SQL” are gone</a:t>
            </a:r>
          </a:p>
          <a:p>
            <a:endParaRPr lang="en-US" sz="2400" dirty="0">
              <a:latin typeface="+mn-lt"/>
            </a:endParaRPr>
          </a:p>
          <a:p>
            <a:r>
              <a:rPr lang="en-US" sz="2400" dirty="0">
                <a:latin typeface="+mn-lt"/>
              </a:rPr>
              <a:t>A PoC is all about the end result – there is no price for “elegance”</a:t>
            </a:r>
          </a:p>
          <a:p>
            <a:endParaRPr lang="en-US" sz="2400" dirty="0">
              <a:latin typeface="+mn-lt"/>
            </a:endParaRPr>
          </a:p>
          <a:p>
            <a:r>
              <a:rPr lang="en-US" sz="2400" dirty="0">
                <a:latin typeface="+mn-lt"/>
              </a:rPr>
              <a:t>A 360-degree view on Synapse is critical to success</a:t>
            </a:r>
          </a:p>
        </p:txBody>
      </p:sp>
    </p:spTree>
    <p:extLst>
      <p:ext uri="{BB962C8B-B14F-4D97-AF65-F5344CB8AC3E}">
        <p14:creationId xmlns:p14="http://schemas.microsoft.com/office/powerpoint/2010/main" val="420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4</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73536089"/>
              </p:ext>
            </p:extLst>
          </p:nvPr>
        </p:nvGraphicFramePr>
        <p:xfrm>
          <a:off x="1355355" y="942913"/>
          <a:ext cx="4740644" cy="4756565"/>
        </p:xfrm>
        <a:graphic>
          <a:graphicData uri="http://schemas.openxmlformats.org/drawingml/2006/table">
            <a:tbl>
              <a:tblPr firstRow="1" bandRow="1"/>
              <a:tblGrid>
                <a:gridCol w="214164">
                  <a:extLst>
                    <a:ext uri="{9D8B030D-6E8A-4147-A177-3AD203B41FA5}">
                      <a16:colId xmlns:a16="http://schemas.microsoft.com/office/drawing/2014/main" val="2909524990"/>
                    </a:ext>
                  </a:extLst>
                </a:gridCol>
                <a:gridCol w="887931">
                  <a:extLst>
                    <a:ext uri="{9D8B030D-6E8A-4147-A177-3AD203B41FA5}">
                      <a16:colId xmlns:a16="http://schemas.microsoft.com/office/drawing/2014/main" val="2309314199"/>
                    </a:ext>
                  </a:extLst>
                </a:gridCol>
                <a:gridCol w="2597150">
                  <a:extLst>
                    <a:ext uri="{9D8B030D-6E8A-4147-A177-3AD203B41FA5}">
                      <a16:colId xmlns:a16="http://schemas.microsoft.com/office/drawing/2014/main" val="4046901895"/>
                    </a:ext>
                  </a:extLst>
                </a:gridCol>
                <a:gridCol w="1041399">
                  <a:extLst>
                    <a:ext uri="{9D8B030D-6E8A-4147-A177-3AD203B41FA5}">
                      <a16:colId xmlns:a16="http://schemas.microsoft.com/office/drawing/2014/main" val="1714462997"/>
                    </a:ext>
                  </a:extLst>
                </a:gridCol>
              </a:tblGrid>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7:05-7:30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Challenge Introduction</a:t>
                      </a: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91924777"/>
                  </a:ext>
                </a:extLst>
              </a:tr>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Challenge</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rowSpan="7">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Wrap Up</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13:00-13:30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Challenge Debrief</a:t>
                      </a:r>
                      <a:endParaRPr lang="en-US" sz="1000" b="0" i="0" u="none" strike="noStrike" dirty="0">
                        <a:solidFill>
                          <a:schemeClr val="bg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tx1"/>
                          </a:solidFill>
                          <a:effectLst/>
                          <a:latin typeface="+mn-lt"/>
                        </a:rPr>
                        <a:t>Main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13:30-14:00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t>Scaling SQL Pools up</a:t>
            </a:r>
          </a:p>
          <a:p>
            <a:pPr marL="0" indent="0">
              <a:buNone/>
            </a:pPr>
            <a:endParaRPr lang="en-US" sz="2400" dirty="0"/>
          </a:p>
          <a:p>
            <a:pPr marL="0" indent="0">
              <a:buNone/>
            </a:pPr>
            <a:r>
              <a:rPr lang="en-US" sz="2400" dirty="0"/>
              <a:t>Working in other SQL Pool schema than </a:t>
            </a:r>
            <a:r>
              <a:rPr lang="en-US" sz="2400" dirty="0" err="1"/>
              <a:t>wwi_poc</a:t>
            </a:r>
            <a:endParaRPr lang="en-US" sz="2400" dirty="0"/>
          </a:p>
          <a:p>
            <a:pPr marL="0" indent="0">
              <a:buNone/>
            </a:pPr>
            <a:endParaRPr lang="en-US" sz="2400" dirty="0"/>
          </a:p>
          <a:p>
            <a:pPr marL="0" indent="0">
              <a:buNone/>
            </a:pPr>
            <a:r>
              <a:rPr lang="en-US" sz="2400" dirty="0"/>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2662867"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240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p>
            <a:p>
              <a:endParaRPr lang="en-US" sz="1600" dirty="0"/>
            </a:p>
            <a:p>
              <a:endParaRPr lang="en-US" sz="1600" dirty="0"/>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4235864837"/>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bg1"/>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7688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180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p>
            <a:p>
              <a:endParaRPr lang="en-US" sz="1600" dirty="0"/>
            </a:p>
            <a:p>
              <a:endParaRPr lang="en-US" sz="1600" dirty="0"/>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4241007210"/>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3213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711630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105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208477817"/>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27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330322"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269585442"/>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9013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purl.org/dc/dcmitype/"/>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62E5959A-CF31-439A-AFE6-4194D8702A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1521</TotalTime>
  <Words>902</Words>
  <Application>Microsoft Office PowerPoint</Application>
  <PresentationFormat>Widescreen</PresentationFormat>
  <Paragraphs>173</Paragraphs>
  <Slides>12</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Consolas</vt:lpstr>
      <vt:lpstr>Segoe UI</vt:lpstr>
      <vt:lpstr>Segoe UI Semibold</vt:lpstr>
      <vt:lpstr>Wingdings</vt:lpstr>
      <vt:lpstr>Analytics Surge</vt:lpstr>
      <vt:lpstr>2_Microsoft Generic 2019</vt:lpstr>
      <vt:lpstr>Analytics Surge</vt:lpstr>
      <vt:lpstr>Welcome to  Azure Synapse Technical Boot Camp  Day 4</vt:lpstr>
      <vt:lpstr>PowerPoint Presentation</vt:lpstr>
      <vt:lpstr>Your challenge should you choose to accept it:</vt:lpstr>
      <vt:lpstr>Not allowed</vt:lpstr>
      <vt:lpstr>Your Challenge Should You Accept It…</vt:lpstr>
      <vt:lpstr>Your Challenge Should You Accept It…</vt:lpstr>
      <vt:lpstr>Your Challenge Should You Accept It…</vt:lpstr>
      <vt:lpstr>Your Challenge Should You Accept It…</vt:lpstr>
      <vt:lpstr>Mentimeter Poll</vt:lpstr>
      <vt:lpstr>A few takeaways</vt:lpstr>
      <vt:lpstr>A few (more general)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101</cp:revision>
  <dcterms:created xsi:type="dcterms:W3CDTF">2020-05-01T23:34:12Z</dcterms:created>
  <dcterms:modified xsi:type="dcterms:W3CDTF">2021-02-22T23:07:31Z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